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16" autoAdjust="0"/>
    <p:restoredTop sz="93994" autoAdjust="0"/>
  </p:normalViewPr>
  <p:slideViewPr>
    <p:cSldViewPr>
      <p:cViewPr>
        <p:scale>
          <a:sx n="50" d="100"/>
          <a:sy n="50" d="100"/>
        </p:scale>
        <p:origin x="-2108" y="-34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2018/7/27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2018/7/27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7.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 Id="rId9" Type="http://schemas.openxmlformats.org/officeDocument/2006/relationships/image" Target="../media/image97.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845"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lang="en-US" altLang="ja-JP" dirty="0" smtClean="0">
                <a:solidFill>
                  <a:srgbClr val="FF0000"/>
                </a:solidFill>
              </a:rPr>
              <a:t>tips</a:t>
            </a:r>
            <a:r>
              <a:rPr kumimoji="1" lang="en-US" altLang="ja-JP" dirty="0" smtClean="0"/>
              <a:t>:</a:t>
            </a:r>
            <a:endParaRPr kumimoji="1" lang="en-US" altLang="ja-JP" dirty="0"/>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r>
              <a:rPr lang="en-US" altLang="ja-JP" sz="1400" dirty="0" smtClean="0"/>
              <a:t>.</a:t>
            </a:r>
          </a:p>
          <a:p>
            <a:r>
              <a:rPr lang="en-US" altLang="ja-JP" sz="1400" b="1" dirty="0" smtClean="0">
                <a:solidFill>
                  <a:srgbClr val="FF0000"/>
                </a:solidFill>
              </a:rPr>
              <a:t>SCIS</a:t>
            </a:r>
            <a:r>
              <a:rPr lang="en-US" altLang="ja-JP" sz="1400" dirty="0" smtClean="0"/>
              <a:t> (</a:t>
            </a:r>
            <a:r>
              <a:rPr lang="en-US" altLang="ja-JP" sz="1400" b="1" dirty="0" smtClean="0">
                <a:solidFill>
                  <a:srgbClr val="FF0000"/>
                </a:solidFill>
              </a:rPr>
              <a:t>Small Computer System Interface</a:t>
            </a:r>
            <a:r>
              <a:rPr lang="en-US" altLang="ja-JP" sz="1400" dirty="0" smtClean="0"/>
              <a:t>)</a:t>
            </a:r>
          </a:p>
          <a:p>
            <a:pPr marL="285750" indent="-285750">
              <a:buFont typeface="Arial" panose="020B0604020202020204" pitchFamily="34" charset="0"/>
              <a:buChar char="•"/>
            </a:pPr>
            <a:r>
              <a:rPr lang="en-US" altLang="ja-JP" sz="1400" dirty="0" smtClean="0"/>
              <a:t>(from Wiki) SCIS is a set of standards for physically connecting and transferring data between computers and peripheral devices (e.g., </a:t>
            </a:r>
            <a:r>
              <a:rPr lang="zh-CN" altLang="en-US" sz="1400" dirty="0" smtClean="0"/>
              <a:t>硬盘的</a:t>
            </a:r>
            <a:r>
              <a:rPr lang="en-US" altLang="zh-CN" sz="1400" dirty="0" smtClean="0"/>
              <a:t>SATA, printers, scanners, etc.</a:t>
            </a:r>
            <a:r>
              <a:rPr lang="en-US" altLang="ja-JP" sz="1400" dirty="0" smtClean="0"/>
              <a:t>). </a:t>
            </a:r>
            <a:r>
              <a:rPr lang="zh-CN" altLang="en-US" sz="1400" dirty="0" smtClean="0"/>
              <a:t>其定义了</a:t>
            </a:r>
            <a:r>
              <a:rPr lang="en-US" altLang="zh-CN" sz="1400" dirty="0" smtClean="0"/>
              <a:t>commands, protocols, </a:t>
            </a:r>
            <a:r>
              <a:rPr lang="zh-CN" altLang="en-US" sz="1400" dirty="0" smtClean="0"/>
              <a:t>硬件规格等</a:t>
            </a:r>
            <a:endParaRPr lang="en-US" altLang="zh-CN" sz="1400" dirty="0" smtClean="0"/>
          </a:p>
          <a:p>
            <a:pPr marL="285750" indent="-285750">
              <a:buFont typeface="Arial" panose="020B0604020202020204" pitchFamily="34" charset="0"/>
              <a:buChar char="•"/>
            </a:pPr>
            <a:r>
              <a:rPr lang="en-US" altLang="ja-JP" sz="1400" dirty="0" smtClean="0"/>
              <a:t>Linux</a:t>
            </a:r>
            <a:r>
              <a:rPr lang="zh-CN" altLang="en-US" sz="1400" dirty="0" smtClean="0"/>
              <a:t>用</a:t>
            </a:r>
            <a:r>
              <a:rPr lang="en-US" altLang="zh-CN" sz="1400" dirty="0" smtClean="0"/>
              <a:t>SCIS</a:t>
            </a:r>
            <a:r>
              <a:rPr lang="zh-CN" altLang="en-US" sz="1400" dirty="0" smtClean="0"/>
              <a:t>来连接软件和硬件</a:t>
            </a:r>
            <a:r>
              <a:rPr lang="en-US" altLang="zh-CN" sz="1400" dirty="0" smtClean="0"/>
              <a:t>, SCIS</a:t>
            </a:r>
            <a:r>
              <a:rPr lang="zh-CN" altLang="en-US" sz="1400" dirty="0"/>
              <a:t>是</a:t>
            </a:r>
            <a:r>
              <a:rPr lang="en-US" altLang="zh-CN" sz="1400" dirty="0" smtClean="0"/>
              <a:t>3</a:t>
            </a:r>
            <a:r>
              <a:rPr lang="zh-CN" altLang="en-US" sz="1400" dirty="0" smtClean="0"/>
              <a:t>层</a:t>
            </a:r>
            <a:r>
              <a:rPr lang="en-US" altLang="zh-CN" sz="1400" dirty="0" smtClean="0"/>
              <a:t>design, lower, mid, upper</a:t>
            </a:r>
            <a:endParaRPr lang="en-US" altLang="ja-JP" sz="1400" dirty="0" smtClean="0"/>
          </a:p>
          <a:p>
            <a:r>
              <a:rPr lang="en-US" altLang="ja-JP" sz="1400" b="1" dirty="0" smtClean="0">
                <a:solidFill>
                  <a:srgbClr val="FF0000"/>
                </a:solidFill>
              </a:rPr>
              <a:t>Device mapper</a:t>
            </a:r>
          </a:p>
          <a:p>
            <a:pPr marL="285750" indent="-285750">
              <a:buFont typeface="Arial" panose="020B0604020202020204" pitchFamily="34" charset="0"/>
              <a:buChar char="•"/>
            </a:pPr>
            <a:r>
              <a:rPr lang="en-US" altLang="ja-JP" sz="1400" dirty="0" smtClean="0"/>
              <a:t>(from Wiki) The </a:t>
            </a:r>
            <a:r>
              <a:rPr lang="en-US" altLang="ja-JP" sz="1400" dirty="0"/>
              <a:t>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smtClean="0"/>
              <a:t>在这个下面更接近</a:t>
            </a:r>
            <a:r>
              <a:rPr lang="en-US" altLang="zh-CN" sz="1400" dirty="0" smtClean="0"/>
              <a:t>hardware</a:t>
            </a:r>
            <a:r>
              <a:rPr lang="zh-CN" altLang="en-US" sz="1400" dirty="0" smtClean="0"/>
              <a:t>的地方，是</a:t>
            </a:r>
            <a:r>
              <a:rPr lang="en-US" altLang="zh-CN" sz="1400" dirty="0" smtClean="0"/>
              <a:t>SCIS</a:t>
            </a:r>
            <a:r>
              <a:rPr lang="zh-CN" altLang="en-US" sz="1400" dirty="0" smtClean="0"/>
              <a:t>的</a:t>
            </a:r>
            <a:r>
              <a:rPr lang="en-US" altLang="zh-CN" sz="1400" dirty="0" smtClean="0"/>
              <a:t>3</a:t>
            </a:r>
            <a:r>
              <a:rPr lang="zh-CN" altLang="en-US" sz="1400" dirty="0" smtClean="0"/>
              <a:t>层</a:t>
            </a:r>
            <a:endParaRPr lang="en-US" altLang="zh-CN" sz="1400" dirty="0" smtClean="0"/>
          </a:p>
          <a:p>
            <a:pPr marL="285750" indent="-285750">
              <a:buFont typeface="Arial" panose="020B0604020202020204" pitchFamily="34" charset="0"/>
              <a:buChar char="•"/>
            </a:pPr>
            <a:r>
              <a:rPr lang="zh-CN" altLang="en-US" sz="1400" dirty="0" smtClean="0"/>
              <a:t>详细见右图，</a:t>
            </a:r>
            <a:r>
              <a:rPr lang="en-US" altLang="zh-CN" sz="1400" dirty="0" smtClean="0"/>
              <a:t>Linux</a:t>
            </a:r>
            <a:r>
              <a:rPr lang="zh-CN" altLang="en-US" sz="1400" dirty="0" smtClean="0"/>
              <a:t>的</a:t>
            </a:r>
            <a:r>
              <a:rPr lang="en-US" altLang="zh-CN" sz="1400" dirty="0" smtClean="0"/>
              <a:t>storage diagram</a:t>
            </a:r>
            <a:endParaRPr lang="en-US" altLang="ja-JP" sz="1400" dirty="0" smtClean="0"/>
          </a:p>
          <a:p>
            <a:r>
              <a:rPr lang="en-US" altLang="zh-CN" sz="1400" b="1" dirty="0" err="1" smtClean="0">
                <a:solidFill>
                  <a:srgbClr val="FF0000"/>
                </a:solidFill>
              </a:rPr>
              <a:t>dm</a:t>
            </a:r>
            <a:r>
              <a:rPr lang="en-US" altLang="zh-CN" sz="1400" b="1" dirty="0" smtClean="0">
                <a:solidFill>
                  <a:srgbClr val="FF0000"/>
                </a:solidFill>
              </a:rPr>
              <a:t>-crypt</a:t>
            </a:r>
          </a:p>
          <a:p>
            <a:pPr marL="285750" indent="-285750">
              <a:buFont typeface="Arial" panose="020B0604020202020204" pitchFamily="34" charset="0"/>
              <a:buChar char="•"/>
            </a:pPr>
            <a:r>
              <a:rPr lang="en-US" altLang="zh-CN" sz="1400" dirty="0" smtClean="0"/>
              <a:t>Device mapper</a:t>
            </a:r>
            <a:r>
              <a:rPr lang="zh-CN" altLang="en-US" sz="1400" dirty="0" smtClean="0"/>
              <a:t>的一个模块，可以用来</a:t>
            </a:r>
            <a:r>
              <a:rPr lang="en-US" altLang="zh-CN" sz="1400" dirty="0" smtClean="0"/>
              <a:t>encrypt whole disks (full-disk encryption)</a:t>
            </a:r>
            <a:endParaRPr lang="en-US" altLang="zh-CN" sz="1400" dirty="0"/>
          </a:p>
          <a:p>
            <a:pPr marL="285750" indent="-285750">
              <a:buFont typeface="Arial" panose="020B0604020202020204" pitchFamily="34" charset="0"/>
              <a:buChar char="•"/>
            </a:pPr>
            <a:r>
              <a:rPr lang="en-US" altLang="zh-CN" sz="1400" dirty="0" smtClean="0"/>
              <a:t>(from </a:t>
            </a:r>
            <a:r>
              <a:rPr lang="en-US" altLang="zh-CN" sz="1400" dirty="0" err="1" smtClean="0"/>
              <a:t>WiKi</a:t>
            </a:r>
            <a:r>
              <a:rPr lang="en-US" altLang="zh-CN" sz="1400" dirty="0"/>
              <a:t>) </a:t>
            </a:r>
            <a:r>
              <a:rPr lang="en-US" altLang="zh-CN" sz="1400" dirty="0" smtClean="0"/>
              <a:t>Some </a:t>
            </a:r>
            <a:r>
              <a:rPr lang="en-US" altLang="zh-CN" sz="1400" dirty="0"/>
              <a:t>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a:t>
            </a:r>
            <a:r>
              <a:rPr lang="en-US" altLang="zh-CN" sz="1400" dirty="0" smtClean="0"/>
              <a:t>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smtClean="0"/>
              <a:t>这里面有</a:t>
            </a:r>
            <a:r>
              <a:rPr kumimoji="1" lang="en-US" altLang="zh-CN" sz="1200" dirty="0" err="1" smtClean="0"/>
              <a:t>dm</a:t>
            </a:r>
            <a:r>
              <a:rPr kumimoji="1" lang="en-US" altLang="zh-CN" sz="1200" dirty="0" smtClean="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smtClean="0">
                <a:solidFill>
                  <a:srgbClr val="FF0000"/>
                </a:solidFill>
              </a:rPr>
              <a:t>这里面有</a:t>
            </a:r>
            <a:r>
              <a:rPr kumimoji="1" lang="en-US" altLang="zh-CN" sz="1200" dirty="0" smtClean="0">
                <a:solidFill>
                  <a:srgbClr val="FF0000"/>
                </a:solidFill>
              </a:rPr>
              <a:t>SCSI</a:t>
            </a:r>
            <a:r>
              <a:rPr kumimoji="1" lang="zh-CN" altLang="en-US" sz="1200" dirty="0" smtClean="0">
                <a:solidFill>
                  <a:srgbClr val="FF0000"/>
                </a:solidFill>
              </a:rPr>
              <a:t>的</a:t>
            </a:r>
            <a:r>
              <a:rPr kumimoji="1" lang="en-US" altLang="zh-CN" sz="1200" dirty="0" smtClean="0">
                <a:solidFill>
                  <a:srgbClr val="FF0000"/>
                </a:solidFill>
              </a:rPr>
              <a:t>3</a:t>
            </a:r>
            <a:r>
              <a:rPr kumimoji="1" lang="zh-CN" altLang="en-US" sz="1200" dirty="0" smtClean="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r>
              <a:rPr lang="en-US" altLang="ja-JP" b="1" dirty="0" smtClean="0">
                <a:solidFill>
                  <a:srgbClr val="FF0000"/>
                </a:solidFill>
              </a:rPr>
              <a:t>)</a:t>
            </a:r>
          </a:p>
          <a:p>
            <a:pPr marL="742950" lvl="1" indent="-285750">
              <a:buFont typeface="Arial" panose="020B0604020202020204" pitchFamily="34" charset="0"/>
              <a:buChar char="•"/>
            </a:pPr>
            <a:r>
              <a:rPr lang="en-US" altLang="zh-CN" dirty="0" smtClean="0"/>
              <a:t>PCI</a:t>
            </a:r>
            <a:r>
              <a:rPr lang="zh-CN" altLang="en-US" dirty="0" smtClean="0"/>
              <a:t>是比较老的</a:t>
            </a:r>
            <a:r>
              <a:rPr lang="en-US" altLang="zh-CN" dirty="0" smtClean="0"/>
              <a:t>standard</a:t>
            </a:r>
            <a:r>
              <a:rPr lang="zh-CN" altLang="en-US" dirty="0" smtClean="0"/>
              <a:t>，采用</a:t>
            </a:r>
            <a:r>
              <a:rPr lang="en-US" altLang="zh-CN" dirty="0" smtClean="0"/>
              <a:t>parallel</a:t>
            </a:r>
            <a:r>
              <a:rPr lang="zh-CN" altLang="en-US" dirty="0" smtClean="0"/>
              <a:t>的传输方式 </a:t>
            </a:r>
            <a:r>
              <a:rPr lang="en-US" altLang="zh-CN" dirty="0" smtClean="0"/>
              <a:t>(</a:t>
            </a:r>
            <a:r>
              <a:rPr lang="zh-CN" altLang="en-US" dirty="0" smtClean="0"/>
              <a:t>把大块</a:t>
            </a:r>
            <a:r>
              <a:rPr lang="en-US" altLang="zh-CN" dirty="0" smtClean="0"/>
              <a:t>data</a:t>
            </a:r>
            <a:r>
              <a:rPr lang="zh-CN" altLang="en-US" dirty="0" smtClean="0"/>
              <a:t>分割之后，同时传送</a:t>
            </a:r>
            <a:r>
              <a:rPr lang="en-US" altLang="zh-CN" dirty="0" smtClean="0"/>
              <a:t>)</a:t>
            </a:r>
            <a:r>
              <a:rPr lang="zh-CN" altLang="en-US" dirty="0" smtClean="0"/>
              <a:t>，传送速度慢</a:t>
            </a:r>
            <a:endParaRPr lang="en-US" altLang="zh-CN" dirty="0" smtClean="0"/>
          </a:p>
          <a:p>
            <a:pPr marL="742950" lvl="1" indent="-285750">
              <a:buFont typeface="Arial" panose="020B0604020202020204" pitchFamily="34" charset="0"/>
              <a:buChar char="•"/>
            </a:pPr>
            <a:r>
              <a:rPr lang="en-US" altLang="zh-CN" dirty="0" smtClean="0"/>
              <a:t>PCI Express</a:t>
            </a:r>
            <a:r>
              <a:rPr lang="zh-CN" altLang="en-US" dirty="0" smtClean="0"/>
              <a:t>是新的</a:t>
            </a:r>
            <a:r>
              <a:rPr lang="en-US" altLang="zh-CN" dirty="0" smtClean="0"/>
              <a:t>standard</a:t>
            </a:r>
            <a:r>
              <a:rPr lang="zh-CN" altLang="en-US" dirty="0" smtClean="0"/>
              <a:t>，采用</a:t>
            </a:r>
            <a:r>
              <a:rPr lang="en-US" altLang="zh-CN" dirty="0" smtClean="0"/>
              <a:t>serial</a:t>
            </a:r>
            <a:r>
              <a:rPr lang="zh-CN" altLang="en-US" dirty="0" smtClean="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smtClean="0"/>
              <a:t>Misc</a:t>
            </a:r>
            <a:r>
              <a:rPr kumimoji="1" lang="en-US" altLang="ja-JP" dirty="0" smtClean="0"/>
              <a:t>: (</a:t>
            </a:r>
            <a:r>
              <a:rPr kumimoji="1" lang="zh-CN" altLang="en-US" dirty="0" smtClean="0"/>
              <a:t>为了</a:t>
            </a:r>
            <a:r>
              <a:rPr kumimoji="1" lang="en-US" altLang="ja-JP" dirty="0" err="1" smtClean="0"/>
              <a:t>ctf</a:t>
            </a:r>
            <a:r>
              <a:rPr kumimoji="1" lang="zh-CN" altLang="en-US" dirty="0" smtClean="0"/>
              <a:t>等收集的零碎知识</a:t>
            </a:r>
            <a:r>
              <a:rPr kumimoji="1" lang="en-US" altLang="ja-JP" dirty="0" smtClean="0"/>
              <a:t>)</a:t>
            </a:r>
          </a:p>
          <a:p>
            <a:pPr marL="285750" indent="-285750">
              <a:buFont typeface="Arial" panose="020B0604020202020204" pitchFamily="34" charset="0"/>
              <a:buChar char="•"/>
            </a:pPr>
            <a:r>
              <a:rPr lang="en-US" altLang="ja-JP" b="1" dirty="0" smtClean="0">
                <a:solidFill>
                  <a:srgbClr val="FF0000"/>
                </a:solidFill>
              </a:rPr>
              <a:t>PDF knowledge</a:t>
            </a:r>
            <a:r>
              <a:rPr lang="en-US" altLang="ja-JP" dirty="0" smtClean="0"/>
              <a:t>:</a:t>
            </a:r>
          </a:p>
          <a:p>
            <a:pPr marL="742950" lvl="1" indent="-285750">
              <a:buFont typeface="Arial" panose="020B0604020202020204" pitchFamily="34" charset="0"/>
              <a:buChar char="•"/>
            </a:pPr>
            <a:r>
              <a:rPr lang="en-US" altLang="ja-JP" dirty="0" smtClean="0"/>
              <a:t>Pdf</a:t>
            </a:r>
            <a:r>
              <a:rPr lang="zh-CN" altLang="en-US" dirty="0" smtClean="0"/>
              <a:t>默认是压缩形式的，压缩之前用</a:t>
            </a:r>
            <a:r>
              <a:rPr lang="en-US" altLang="zh-CN" dirty="0" smtClean="0"/>
              <a:t>text editor</a:t>
            </a:r>
            <a:r>
              <a:rPr lang="zh-CN" altLang="en-US" dirty="0" smtClean="0"/>
              <a:t>打开会有很多乱码，解压之后很多信息都可以</a:t>
            </a:r>
            <a:r>
              <a:rPr lang="en-US" altLang="zh-CN" dirty="0" smtClean="0"/>
              <a:t>plaintext</a:t>
            </a:r>
            <a:r>
              <a:rPr lang="zh-CN" altLang="en-US" dirty="0" smtClean="0"/>
              <a:t>显示，解压用的</a:t>
            </a:r>
            <a:r>
              <a:rPr lang="en-US" altLang="zh-CN" dirty="0" smtClean="0"/>
              <a:t>tool</a:t>
            </a:r>
            <a:r>
              <a:rPr lang="zh-CN" altLang="en-US" dirty="0" smtClean="0"/>
              <a:t>可以用</a:t>
            </a:r>
            <a:r>
              <a:rPr lang="en-US" altLang="zh-CN" dirty="0" err="1" smtClean="0"/>
              <a:t>qpdf</a:t>
            </a:r>
            <a:r>
              <a:rPr lang="en-US" altLang="zh-CN" dirty="0" smtClean="0"/>
              <a:t> (</a:t>
            </a:r>
            <a:r>
              <a:rPr lang="en-US" altLang="zh-CN" dirty="0" err="1" smtClean="0"/>
              <a:t>linux</a:t>
            </a:r>
            <a:r>
              <a:rPr lang="en-US" altLang="zh-CN" dirty="0" smtClean="0"/>
              <a:t> terminal tool)</a:t>
            </a:r>
            <a:endParaRPr lang="en-US" altLang="ja-JP" dirty="0" smtClean="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smtClean="0"/>
              <a:t>Android Knowledge: </a:t>
            </a:r>
          </a:p>
          <a:p>
            <a:pPr marL="285750" indent="-285750">
              <a:buFont typeface="Arial" panose="020B0604020202020204" pitchFamily="34" charset="0"/>
              <a:buChar char="•"/>
            </a:pPr>
            <a:r>
              <a:rPr kumimoji="1" lang="en-US" altLang="ja-JP" b="1" dirty="0" smtClean="0">
                <a:solidFill>
                  <a:srgbClr val="FF0000"/>
                </a:solidFill>
              </a:rPr>
              <a:t>ADB</a:t>
            </a:r>
            <a:r>
              <a:rPr kumimoji="1" lang="en-US" altLang="ja-JP" dirty="0" smtClean="0">
                <a:solidFill>
                  <a:srgbClr val="FF0000"/>
                </a:solidFill>
              </a:rPr>
              <a:t> </a:t>
            </a:r>
            <a:r>
              <a:rPr kumimoji="1" lang="en-US" altLang="ja-JP" dirty="0" smtClean="0"/>
              <a:t>(android debug bridge) authentication process</a:t>
            </a:r>
          </a:p>
          <a:p>
            <a:pPr marL="742950" lvl="1" indent="-285750">
              <a:buFont typeface="Arial" panose="020B0604020202020204" pitchFamily="34" charset="0"/>
              <a:buChar char="•"/>
            </a:pPr>
            <a:r>
              <a:rPr lang="zh-CN" altLang="en-US" dirty="0" smtClean="0"/>
              <a:t>也叫</a:t>
            </a:r>
            <a:r>
              <a:rPr lang="en-US" altLang="zh-CN" dirty="0" smtClean="0"/>
              <a:t>secure </a:t>
            </a:r>
            <a:r>
              <a:rPr lang="en-US" altLang="zh-CN" dirty="0" err="1" smtClean="0"/>
              <a:t>adb</a:t>
            </a:r>
            <a:r>
              <a:rPr lang="en-US" altLang="zh-CN" dirty="0" smtClean="0"/>
              <a:t>, </a:t>
            </a:r>
            <a:r>
              <a:rPr lang="zh-CN" altLang="en-US" dirty="0" smtClean="0"/>
              <a:t>是</a:t>
            </a:r>
            <a:r>
              <a:rPr lang="en-US" altLang="zh-CN" dirty="0" smtClean="0"/>
              <a:t>android as-is</a:t>
            </a:r>
            <a:r>
              <a:rPr lang="zh-CN" altLang="en-US" dirty="0"/>
              <a:t>机</a:t>
            </a:r>
            <a:r>
              <a:rPr lang="zh-CN" altLang="en-US" dirty="0" smtClean="0"/>
              <a:t>能，用</a:t>
            </a:r>
            <a:r>
              <a:rPr lang="en-US" altLang="zh-CN" dirty="0" smtClean="0"/>
              <a:t>token</a:t>
            </a:r>
            <a:r>
              <a:rPr lang="zh-CN" altLang="en-US" dirty="0" smtClean="0"/>
              <a:t>和</a:t>
            </a:r>
            <a:r>
              <a:rPr lang="en-US" altLang="zh-CN" dirty="0" smtClean="0"/>
              <a:t>pub/</a:t>
            </a:r>
            <a:r>
              <a:rPr lang="en-US" altLang="zh-CN" dirty="0" err="1" smtClean="0"/>
              <a:t>priv</a:t>
            </a:r>
            <a:r>
              <a:rPr lang="en-US" altLang="zh-CN" dirty="0" smtClean="0"/>
              <a:t> key</a:t>
            </a:r>
            <a:r>
              <a:rPr lang="zh-CN" altLang="en-US" dirty="0" smtClean="0"/>
              <a:t>方式认证</a:t>
            </a:r>
            <a:endParaRPr lang="en-US" altLang="zh-CN" dirty="0" smtClean="0"/>
          </a:p>
          <a:p>
            <a:pPr marL="742950" lvl="1" indent="-285750">
              <a:buFont typeface="Arial" panose="020B0604020202020204" pitchFamily="34" charset="0"/>
              <a:buChar char="•"/>
            </a:pPr>
            <a:r>
              <a:rPr lang="en-US" altLang="ja-JP" dirty="0" smtClean="0"/>
              <a:t>Sequence diagram</a:t>
            </a:r>
            <a:r>
              <a:rPr lang="zh-CN" altLang="en-US" dirty="0" smtClean="0"/>
              <a:t>见右</a:t>
            </a:r>
            <a:endParaRPr kumimoji="1" lang="en-US" altLang="ja-JP" dirty="0" smtClean="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423"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solidFill>
                  <a:srgbClr val="FF0000"/>
                </a:solidFill>
              </a:rPr>
              <a:t>当第一次用</a:t>
            </a:r>
            <a:r>
              <a:rPr kumimoji="1" lang="en-US" altLang="zh-CN" dirty="0" err="1" smtClean="0">
                <a:solidFill>
                  <a:srgbClr val="FF0000"/>
                </a:solidFill>
              </a:rPr>
              <a:t>adb</a:t>
            </a:r>
            <a:r>
              <a:rPr kumimoji="1" lang="zh-CN" altLang="en-US" dirty="0" smtClean="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68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smtClean="0">
                <a:solidFill>
                  <a:srgbClr val="FF0000"/>
                </a:solidFill>
              </a:rPr>
              <a:t>Motherboard</a:t>
            </a:r>
            <a:r>
              <a:rPr kumimoji="1" lang="zh-CN" altLang="en-US" sz="1400" dirty="0" smtClean="0"/>
              <a:t>构造</a:t>
            </a:r>
            <a:r>
              <a:rPr kumimoji="1" lang="en-US" altLang="zh-CN" sz="1400" dirty="0" smtClean="0"/>
              <a:t>: </a:t>
            </a:r>
          </a:p>
          <a:p>
            <a:pPr marL="285750" indent="-285750">
              <a:buFont typeface="Arial" panose="020B0604020202020204" pitchFamily="34" charset="0"/>
              <a:buChar char="•"/>
            </a:pPr>
            <a:r>
              <a:rPr lang="en-US" altLang="zh-CN" sz="1400" dirty="0" smtClean="0"/>
              <a:t>motherboard</a:t>
            </a:r>
            <a:r>
              <a:rPr lang="zh-CN" altLang="en-US" sz="1400" dirty="0" smtClean="0"/>
              <a:t>的大小的规格时 </a:t>
            </a:r>
            <a:r>
              <a:rPr lang="en-US" altLang="zh-CN" sz="1400" dirty="0" smtClean="0"/>
              <a:t>ATX</a:t>
            </a:r>
            <a:r>
              <a:rPr lang="zh-CN" altLang="en-US" sz="1400" dirty="0" smtClean="0"/>
              <a:t>，我的游戏</a:t>
            </a:r>
            <a:r>
              <a:rPr lang="en-US" altLang="zh-CN" sz="1400" dirty="0" smtClean="0"/>
              <a:t>desktop</a:t>
            </a:r>
            <a:r>
              <a:rPr lang="zh-CN" altLang="en-US" sz="1400" dirty="0" smtClean="0"/>
              <a:t>的</a:t>
            </a:r>
            <a:r>
              <a:rPr lang="en-US" altLang="zh-CN" sz="1400" dirty="0" smtClean="0"/>
              <a:t>motherboard</a:t>
            </a:r>
            <a:r>
              <a:rPr lang="zh-CN" altLang="en-US" sz="1400" dirty="0" smtClean="0"/>
              <a:t>就是</a:t>
            </a:r>
            <a:r>
              <a:rPr lang="en-US" altLang="zh-CN" sz="1400" dirty="0" smtClean="0"/>
              <a:t>ATX</a:t>
            </a:r>
          </a:p>
          <a:p>
            <a:pPr marL="285750" indent="-285750">
              <a:buFont typeface="Arial" panose="020B0604020202020204" pitchFamily="34" charset="0"/>
              <a:buChar char="•"/>
            </a:pPr>
            <a:r>
              <a:rPr lang="zh-CN" altLang="en-US" sz="1400" dirty="0" smtClean="0"/>
              <a:t>关于</a:t>
            </a:r>
            <a:r>
              <a:rPr lang="en-US" altLang="zh-CN" sz="1400" dirty="0" err="1" smtClean="0"/>
              <a:t>northbridge</a:t>
            </a:r>
            <a:r>
              <a:rPr lang="zh-CN" altLang="en-US" sz="1400" dirty="0" smtClean="0"/>
              <a:t>和</a:t>
            </a:r>
            <a:r>
              <a:rPr lang="en-US" altLang="zh-CN" sz="1400" dirty="0" err="1" smtClean="0"/>
              <a:t>southbridge</a:t>
            </a:r>
            <a:r>
              <a:rPr lang="zh-CN" altLang="en-US" sz="1400" dirty="0" smtClean="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smtClean="0">
                <a:solidFill>
                  <a:srgbClr val="FF0000"/>
                </a:solidFill>
              </a:rPr>
              <a:t>AGP</a:t>
            </a:r>
            <a:r>
              <a:rPr lang="en-US" altLang="ja-JP" sz="1400" dirty="0" smtClean="0"/>
              <a:t>: Accelerated </a:t>
            </a:r>
            <a:r>
              <a:rPr lang="en-US" altLang="ja-JP" sz="1400" dirty="0"/>
              <a:t>Graphics </a:t>
            </a:r>
            <a:r>
              <a:rPr lang="en-US" altLang="ja-JP" sz="1400" dirty="0" smtClean="0"/>
              <a:t>Port, </a:t>
            </a:r>
            <a:r>
              <a:rPr lang="zh-CN" altLang="en-US" sz="1400" dirty="0" smtClean="0"/>
              <a:t>插</a:t>
            </a:r>
            <a:r>
              <a:rPr lang="en-US" altLang="zh-CN" sz="1400" dirty="0" smtClean="0"/>
              <a:t>graphic cards</a:t>
            </a:r>
            <a:endParaRPr lang="en-US" altLang="ja-JP" sz="1400" dirty="0" smtClean="0"/>
          </a:p>
          <a:p>
            <a:pPr marL="285750" indent="-285750">
              <a:buFont typeface="Arial" panose="020B0604020202020204" pitchFamily="34" charset="0"/>
              <a:buChar char="•"/>
            </a:pPr>
            <a:r>
              <a:rPr lang="en-US" altLang="ja-JP" sz="1400" b="1" dirty="0" smtClean="0">
                <a:solidFill>
                  <a:srgbClr val="FF0000"/>
                </a:solidFill>
              </a:rPr>
              <a:t>PCI</a:t>
            </a:r>
            <a:r>
              <a:rPr lang="en-US" altLang="ja-JP" sz="1400" dirty="0" smtClean="0"/>
              <a:t>: peripheral component interface, </a:t>
            </a:r>
            <a:r>
              <a:rPr lang="zh-CN" altLang="en-US" sz="1400" dirty="0" smtClean="0"/>
              <a:t>用来插</a:t>
            </a:r>
            <a:r>
              <a:rPr lang="en-US" altLang="zh-CN" sz="1400" dirty="0" smtClean="0"/>
              <a:t>extension card</a:t>
            </a:r>
            <a:r>
              <a:rPr lang="zh-CN" altLang="en-US" sz="1400" dirty="0" smtClean="0"/>
              <a:t>的</a:t>
            </a:r>
            <a:r>
              <a:rPr lang="en-US" altLang="zh-CN" sz="1400" dirty="0" smtClean="0"/>
              <a:t>slot, </a:t>
            </a:r>
            <a:r>
              <a:rPr lang="zh-CN" altLang="en-US" sz="1400" dirty="0" smtClean="0"/>
              <a:t>可以用来插各种</a:t>
            </a:r>
            <a:r>
              <a:rPr lang="en-US" altLang="zh-CN" sz="1400" dirty="0" smtClean="0"/>
              <a:t>,</a:t>
            </a:r>
            <a:r>
              <a:rPr lang="zh-CN" altLang="en-US" sz="1400" dirty="0" smtClean="0"/>
              <a:t>比如</a:t>
            </a:r>
            <a:r>
              <a:rPr lang="en-US" altLang="zh-CN" sz="1400" dirty="0" smtClean="0"/>
              <a:t>sound card</a:t>
            </a:r>
            <a:r>
              <a:rPr lang="zh-CN" altLang="en-US" sz="1400" dirty="0" smtClean="0"/>
              <a:t>，</a:t>
            </a:r>
            <a:r>
              <a:rPr lang="en-US" altLang="zh-CN" sz="1400" dirty="0" smtClean="0"/>
              <a:t>SSDs</a:t>
            </a:r>
            <a:r>
              <a:rPr lang="zh-CN" altLang="en-US" sz="1400" dirty="0" smtClean="0"/>
              <a:t>，</a:t>
            </a:r>
            <a:r>
              <a:rPr lang="en-US" altLang="zh-CN" sz="1400" dirty="0" smtClean="0"/>
              <a:t>graphic cards</a:t>
            </a:r>
          </a:p>
          <a:p>
            <a:r>
              <a:rPr lang="zh-CN" altLang="en-US" sz="1400" dirty="0" smtClean="0"/>
              <a:t>对于显卡来说，最好插</a:t>
            </a:r>
            <a:r>
              <a:rPr lang="en-US" altLang="zh-CN" sz="1400" dirty="0" smtClean="0"/>
              <a:t>AGP slot</a:t>
            </a:r>
            <a:r>
              <a:rPr lang="zh-CN" altLang="en-US" sz="1400" dirty="0" smtClean="0"/>
              <a:t>，原因是如果显卡插</a:t>
            </a:r>
            <a:r>
              <a:rPr lang="en-US" altLang="zh-CN" sz="1400" dirty="0" smtClean="0"/>
              <a:t>AGP</a:t>
            </a:r>
            <a:r>
              <a:rPr lang="zh-CN" altLang="en-US" sz="1400" dirty="0" smtClean="0"/>
              <a:t>中，则显卡也可以访问</a:t>
            </a:r>
            <a:r>
              <a:rPr lang="en-US" altLang="zh-CN" sz="1400" dirty="0" smtClean="0"/>
              <a:t>system memory</a:t>
            </a:r>
            <a:r>
              <a:rPr lang="zh-CN" altLang="en-US" sz="1400" dirty="0" smtClean="0"/>
              <a:t>，插</a:t>
            </a:r>
            <a:r>
              <a:rPr lang="en-US" altLang="zh-CN" sz="1400" dirty="0" smtClean="0"/>
              <a:t>PCI</a:t>
            </a:r>
            <a:r>
              <a:rPr lang="zh-CN" altLang="en-US" sz="1400" dirty="0" smtClean="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smtClean="0">
                <a:solidFill>
                  <a:srgbClr val="FF0000"/>
                </a:solidFill>
              </a:rPr>
              <a:t>SSD</a:t>
            </a:r>
            <a:r>
              <a:rPr kumimoji="1" lang="zh-CN" altLang="en-US" dirty="0" smtClean="0"/>
              <a:t>有两种，一种是</a:t>
            </a:r>
            <a:r>
              <a:rPr kumimoji="1" lang="en-US" altLang="zh-CN" dirty="0" smtClean="0"/>
              <a:t>PCI Express based</a:t>
            </a:r>
            <a:r>
              <a:rPr kumimoji="1" lang="zh-CN" altLang="en-US" dirty="0" smtClean="0"/>
              <a:t>的，还有一种是</a:t>
            </a:r>
            <a:r>
              <a:rPr kumimoji="1" lang="en-US" altLang="zh-CN" dirty="0" smtClean="0"/>
              <a:t>SATA based</a:t>
            </a:r>
            <a:r>
              <a:rPr kumimoji="1" lang="zh-CN" altLang="en-US" dirty="0" smtClean="0"/>
              <a:t>，一般来说</a:t>
            </a:r>
            <a:r>
              <a:rPr kumimoji="1" lang="en-US" altLang="zh-CN" dirty="0" err="1" smtClean="0"/>
              <a:t>PCIe</a:t>
            </a:r>
            <a:r>
              <a:rPr kumimoji="1" lang="en-US" altLang="zh-CN" dirty="0" smtClean="0"/>
              <a:t> based</a:t>
            </a:r>
            <a:r>
              <a:rPr kumimoji="1" lang="zh-CN" altLang="en-US" dirty="0" smtClean="0"/>
              <a:t>在性能方面全面碾压</a:t>
            </a:r>
            <a:r>
              <a:rPr kumimoji="1" lang="en-US" altLang="zh-CN" dirty="0" smtClean="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01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25238</TotalTime>
  <Words>31694</Words>
  <Application>Microsoft Office PowerPoint</Application>
  <PresentationFormat>画面に合わせる (4:3)</PresentationFormat>
  <Paragraphs>3425</Paragraphs>
  <Slides>162</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3282</cp:revision>
  <dcterms:created xsi:type="dcterms:W3CDTF">2016-01-14T23:49:10Z</dcterms:created>
  <dcterms:modified xsi:type="dcterms:W3CDTF">2018-07-27T02:09:34Z</dcterms:modified>
</cp:coreProperties>
</file>